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61" r:id="rId6"/>
    <p:sldId id="262" r:id="rId7"/>
    <p:sldId id="259" r:id="rId8"/>
    <p:sldId id="263" r:id="rId9"/>
    <p:sldId id="265" r:id="rId10"/>
    <p:sldId id="266" r:id="rId11"/>
    <p:sldId id="260" r:id="rId12"/>
    <p:sldId id="264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97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7A1FE-DB46-4798-A332-DE4790F75EA4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2A2AC-F3B2-4C85-A890-8C97072C8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FA84-10C0-4BC1-B13B-3ADB02D1993D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87C7-DEEA-45D5-A488-348DE4659157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B022-13C8-490B-8D65-4D8B7695036B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D99-BC1B-4128-9C2C-64AEB2AD0AF4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1475-5342-4B3F-B9A5-B5849DF9C254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11EC-E3E8-4C4A-BF5A-02D707C94C55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7AC2-B218-41D1-91A6-B3748A6FB0E9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8FB4-2130-49EC-A5D0-9FBC76712C21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594-E7AB-4035-9BDE-7D90AFCF4644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028F-13B1-4FDA-BDA1-E6364CBA429E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AC74-A477-4627-BB84-831E2AC63EA5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232A-FDFE-418C-8762-CC5445C25A23}" type="datetime1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0F23-E286-4C58-9CCE-9069745DDC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cambridgeesol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juansebastianbach.weebly.com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PET Examination OVERVIEW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Scullion</a:t>
            </a:r>
          </a:p>
          <a:p>
            <a:r>
              <a:rPr lang="en-US" dirty="0" smtClean="0"/>
              <a:t>Guadalajara</a:t>
            </a:r>
            <a:endParaRPr lang="en-US" dirty="0"/>
          </a:p>
        </p:txBody>
      </p:sp>
      <p:pic>
        <p:nvPicPr>
          <p:cNvPr id="3074" name="Picture 2" descr="Cambridge ESOL">
            <a:hlinkClick r:id="rId2" tooltip="Visit: Cambridge ESOL websit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2657475" cy="428626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Centro-Educativo-Juan-Sebastian-Bac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152400"/>
            <a:ext cx="2047619" cy="19904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</a:t>
            </a:r>
            <a:r>
              <a:rPr lang="en-US" b="1" i="1" dirty="0" smtClean="0"/>
              <a:t>continued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Each </a:t>
            </a:r>
            <a:r>
              <a:rPr lang="en-GB" b="1" dirty="0"/>
              <a:t>text is heard twice. </a:t>
            </a:r>
            <a:r>
              <a:rPr lang="en-GB" b="1" dirty="0" smtClean="0"/>
              <a:t>Recordings information </a:t>
            </a:r>
            <a:r>
              <a:rPr lang="en-GB" b="1" dirty="0"/>
              <a:t>will contain a variety of </a:t>
            </a:r>
            <a:r>
              <a:rPr lang="en-GB" b="1" dirty="0" smtClean="0"/>
              <a:t>accents </a:t>
            </a:r>
            <a:r>
              <a:rPr lang="en-US" dirty="0" smtClean="0"/>
              <a:t>corresponding </a:t>
            </a:r>
            <a:r>
              <a:rPr lang="en-US" dirty="0"/>
              <a:t>to standard </a:t>
            </a:r>
            <a:r>
              <a:rPr lang="en-US" dirty="0" smtClean="0"/>
              <a:t>variants of </a:t>
            </a:r>
            <a:r>
              <a:rPr lang="en-US" dirty="0"/>
              <a:t>native speaker accents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GB" b="1" dirty="0"/>
              <a:t>Marking Each item carries one mark. </a:t>
            </a:r>
            <a:r>
              <a:rPr lang="en-GB" b="1" dirty="0" smtClean="0"/>
              <a:t>This </a:t>
            </a:r>
            <a:r>
              <a:rPr lang="en-GB" dirty="0" smtClean="0"/>
              <a:t>gives </a:t>
            </a:r>
            <a:r>
              <a:rPr lang="en-GB" dirty="0"/>
              <a:t>a total of 25 marks, </a:t>
            </a:r>
            <a:r>
              <a:rPr lang="en-GB" dirty="0" smtClean="0"/>
              <a:t>which represents </a:t>
            </a:r>
            <a:r>
              <a:rPr lang="en-GB" dirty="0"/>
              <a:t>25% of total marks </a:t>
            </a:r>
            <a:r>
              <a:rPr lang="en-GB" dirty="0" smtClean="0"/>
              <a:t>for </a:t>
            </a:r>
            <a:r>
              <a:rPr lang="en-US" dirty="0" smtClean="0"/>
              <a:t>the </a:t>
            </a:r>
            <a:r>
              <a:rPr lang="en-US" dirty="0"/>
              <a:t>whole examination.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Paper 3 Speaking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10–12 </a:t>
            </a:r>
            <a:r>
              <a:rPr lang="en-GB" b="1" dirty="0"/>
              <a:t>minutes </a:t>
            </a:r>
            <a:r>
              <a:rPr lang="en-GB" b="1" dirty="0" smtClean="0"/>
              <a:t>per </a:t>
            </a:r>
            <a:r>
              <a:rPr lang="en-US" b="1" dirty="0" smtClean="0"/>
              <a:t>pair </a:t>
            </a:r>
            <a:r>
              <a:rPr lang="en-US" b="1" dirty="0"/>
              <a:t>of </a:t>
            </a:r>
            <a:r>
              <a:rPr lang="en-US" b="1" dirty="0" smtClean="0"/>
              <a:t>candidates</a:t>
            </a:r>
          </a:p>
          <a:p>
            <a:endParaRPr lang="en-US" dirty="0"/>
          </a:p>
          <a:p>
            <a:r>
              <a:rPr lang="en-GB" b="1" dirty="0"/>
              <a:t>Four parts</a:t>
            </a:r>
            <a:r>
              <a:rPr lang="en-GB" dirty="0"/>
              <a:t>. In </a:t>
            </a:r>
            <a:r>
              <a:rPr lang="en-GB" b="1" dirty="0"/>
              <a:t>Part 1</a:t>
            </a:r>
            <a:r>
              <a:rPr lang="en-GB" dirty="0"/>
              <a:t>, </a:t>
            </a:r>
            <a:r>
              <a:rPr lang="en-GB" dirty="0" smtClean="0"/>
              <a:t>candidates interact </a:t>
            </a:r>
            <a:r>
              <a:rPr lang="en-GB" dirty="0"/>
              <a:t>with an examiner. In </a:t>
            </a:r>
            <a:r>
              <a:rPr lang="en-GB" b="1" dirty="0" smtClean="0"/>
              <a:t>Parts 2 </a:t>
            </a:r>
            <a:r>
              <a:rPr lang="en-GB" b="1" dirty="0"/>
              <a:t>and 4 </a:t>
            </a:r>
            <a:r>
              <a:rPr lang="en-GB" dirty="0"/>
              <a:t>they interact with </a:t>
            </a:r>
            <a:r>
              <a:rPr lang="en-GB" dirty="0" smtClean="0"/>
              <a:t>another candidate</a:t>
            </a:r>
            <a:r>
              <a:rPr lang="en-GB" dirty="0"/>
              <a:t>. In </a:t>
            </a:r>
            <a:r>
              <a:rPr lang="en-GB" b="1" dirty="0"/>
              <a:t>Part 3</a:t>
            </a:r>
            <a:r>
              <a:rPr lang="en-GB" dirty="0"/>
              <a:t>, they have </a:t>
            </a:r>
            <a:r>
              <a:rPr lang="en-GB" dirty="0" smtClean="0"/>
              <a:t>an </a:t>
            </a:r>
            <a:r>
              <a:rPr lang="en-US" dirty="0" smtClean="0"/>
              <a:t>extended </a:t>
            </a:r>
            <a:r>
              <a:rPr lang="en-US" dirty="0"/>
              <a:t>individual long turn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GB" dirty="0"/>
              <a:t>Assessment of candidates’ ability to </a:t>
            </a:r>
            <a:r>
              <a:rPr lang="en-GB" dirty="0" smtClean="0"/>
              <a:t>express themselves </a:t>
            </a:r>
            <a:r>
              <a:rPr lang="en-GB" dirty="0"/>
              <a:t>in order to carry out functions </a:t>
            </a:r>
            <a:r>
              <a:rPr lang="en-GB" dirty="0" smtClean="0"/>
              <a:t>at Threshold </a:t>
            </a:r>
            <a:r>
              <a:rPr lang="en-GB" dirty="0"/>
              <a:t>level. To ask and to </a:t>
            </a:r>
            <a:r>
              <a:rPr lang="en-GB" dirty="0" smtClean="0"/>
              <a:t>understand questions </a:t>
            </a:r>
            <a:r>
              <a:rPr lang="en-GB" dirty="0"/>
              <a:t>and make appropriate responses. To </a:t>
            </a:r>
            <a:r>
              <a:rPr lang="en-GB" dirty="0" smtClean="0"/>
              <a:t>talk freely </a:t>
            </a:r>
            <a:r>
              <a:rPr lang="en-GB" dirty="0"/>
              <a:t>on matters of personal interest.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Candidates </a:t>
            </a:r>
            <a:r>
              <a:rPr lang="en-GB" dirty="0"/>
              <a:t>should be able to express themselves in order </a:t>
            </a:r>
            <a:r>
              <a:rPr lang="en-GB" dirty="0" smtClean="0"/>
              <a:t>to fulfil </a:t>
            </a:r>
            <a:r>
              <a:rPr lang="en-GB" dirty="0"/>
              <a:t>the functions listed in the Syllabus in situations </a:t>
            </a:r>
            <a:r>
              <a:rPr lang="en-GB" dirty="0" smtClean="0"/>
              <a:t>which simulate </a:t>
            </a:r>
            <a:r>
              <a:rPr lang="en-GB" dirty="0"/>
              <a:t>authentic communication. They should be able to </a:t>
            </a:r>
            <a:r>
              <a:rPr lang="en-GB" dirty="0" smtClean="0"/>
              <a:t>ask and </a:t>
            </a:r>
            <a:r>
              <a:rPr lang="en-GB" dirty="0"/>
              <a:t>to understand questions and make appropriate responses</a:t>
            </a:r>
            <a:r>
              <a:rPr lang="en-GB" dirty="0" smtClean="0"/>
              <a:t>, and </a:t>
            </a:r>
            <a:r>
              <a:rPr lang="en-GB" dirty="0"/>
              <a:t>should be able to talk freely in order to express emotions</a:t>
            </a:r>
            <a:r>
              <a:rPr lang="en-GB" dirty="0" smtClean="0"/>
              <a:t>, </a:t>
            </a:r>
            <a:r>
              <a:rPr lang="en-US" dirty="0" smtClean="0"/>
              <a:t>reactions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dirty="0" smtClean="0"/>
              <a:t>Paper </a:t>
            </a:r>
            <a:r>
              <a:rPr lang="en-GB" b="1" dirty="0"/>
              <a:t>format The paper contains four parts.</a:t>
            </a:r>
          </a:p>
          <a:p>
            <a:endParaRPr lang="en-GB" b="1" dirty="0"/>
          </a:p>
          <a:p>
            <a:r>
              <a:rPr lang="en-GB" b="1" dirty="0" smtClean="0"/>
              <a:t>Timing </a:t>
            </a:r>
            <a:r>
              <a:rPr lang="en-GB" b="1" dirty="0"/>
              <a:t>10–12 minutes per pair </a:t>
            </a:r>
            <a:r>
              <a:rPr lang="en-GB" b="1" dirty="0" smtClean="0"/>
              <a:t>of </a:t>
            </a:r>
            <a:r>
              <a:rPr lang="en-US" dirty="0" smtClean="0"/>
              <a:t>candidates</a:t>
            </a:r>
            <a:r>
              <a:rPr lang="en-US" dirty="0"/>
              <a:t>.</a:t>
            </a:r>
          </a:p>
          <a:p>
            <a:endParaRPr lang="en-GB" b="1" dirty="0" smtClean="0"/>
          </a:p>
          <a:p>
            <a:r>
              <a:rPr lang="en-GB" b="1" dirty="0" smtClean="0"/>
              <a:t>Interaction </a:t>
            </a:r>
            <a:r>
              <a:rPr lang="en-GB" b="1" dirty="0"/>
              <a:t>The standard format is </a:t>
            </a:r>
            <a:r>
              <a:rPr lang="en-GB" b="1" dirty="0" smtClean="0"/>
              <a:t>two pattern </a:t>
            </a:r>
            <a:r>
              <a:rPr lang="en-GB" b="1" dirty="0"/>
              <a:t>candidates and two examiners.</a:t>
            </a:r>
          </a:p>
          <a:p>
            <a:endParaRPr lang="en-GB" dirty="0" smtClean="0"/>
          </a:p>
          <a:p>
            <a:r>
              <a:rPr lang="en-GB" dirty="0" smtClean="0"/>
              <a:t>One </a:t>
            </a:r>
            <a:r>
              <a:rPr lang="en-GB" dirty="0"/>
              <a:t>examiner acts as </a:t>
            </a:r>
            <a:r>
              <a:rPr lang="en-GB" dirty="0" smtClean="0"/>
              <a:t>both </a:t>
            </a:r>
            <a:r>
              <a:rPr lang="en-US" dirty="0" smtClean="0"/>
              <a:t>assessor </a:t>
            </a:r>
            <a:r>
              <a:rPr lang="en-US" dirty="0"/>
              <a:t>and interlocutor </a:t>
            </a:r>
            <a:r>
              <a:rPr lang="en-US" dirty="0" smtClean="0"/>
              <a:t>and  </a:t>
            </a:r>
            <a:r>
              <a:rPr lang="en-GB" dirty="0" smtClean="0"/>
              <a:t>manages </a:t>
            </a:r>
            <a:r>
              <a:rPr lang="en-GB" dirty="0"/>
              <a:t>the interaction by </a:t>
            </a:r>
            <a:r>
              <a:rPr lang="en-GB" dirty="0" smtClean="0"/>
              <a:t>asking questions </a:t>
            </a:r>
            <a:r>
              <a:rPr lang="en-GB" dirty="0"/>
              <a:t>and setting up </a:t>
            </a:r>
            <a:r>
              <a:rPr lang="en-GB" dirty="0" smtClean="0"/>
              <a:t>the tasks</a:t>
            </a:r>
            <a:r>
              <a:rPr lang="en-GB" dirty="0"/>
              <a:t>. The other acts as </a:t>
            </a:r>
            <a:r>
              <a:rPr lang="en-GB" dirty="0" smtClean="0"/>
              <a:t>assessor and </a:t>
            </a:r>
            <a:r>
              <a:rPr lang="en-GB" dirty="0"/>
              <a:t>does not join in </a:t>
            </a:r>
            <a:r>
              <a:rPr lang="en-GB" dirty="0" smtClean="0"/>
              <a:t>the </a:t>
            </a:r>
            <a:r>
              <a:rPr lang="en-US" dirty="0" smtClean="0"/>
              <a:t>conversation. </a:t>
            </a:r>
          </a:p>
          <a:p>
            <a:endParaRPr lang="en-GB" b="1" dirty="0" smtClean="0"/>
          </a:p>
          <a:p>
            <a:r>
              <a:rPr lang="en-GB" b="1" dirty="0" smtClean="0"/>
              <a:t>Task </a:t>
            </a:r>
            <a:r>
              <a:rPr lang="en-GB" b="1" dirty="0"/>
              <a:t>types Short exchanges with </a:t>
            </a:r>
            <a:r>
              <a:rPr lang="en-GB" b="1" dirty="0" smtClean="0"/>
              <a:t>the </a:t>
            </a:r>
            <a:r>
              <a:rPr lang="en-US" dirty="0" smtClean="0"/>
              <a:t>interlocutor</a:t>
            </a:r>
            <a:r>
              <a:rPr lang="en-US" dirty="0"/>
              <a:t>; a collaborative </a:t>
            </a:r>
            <a:r>
              <a:rPr lang="en-US" dirty="0" smtClean="0"/>
              <a:t>task </a:t>
            </a:r>
            <a:r>
              <a:rPr lang="en-GB" dirty="0" smtClean="0"/>
              <a:t>involving </a:t>
            </a:r>
            <a:r>
              <a:rPr lang="en-GB" dirty="0"/>
              <a:t>both candidates; a </a:t>
            </a:r>
            <a:r>
              <a:rPr lang="en-GB" dirty="0" smtClean="0"/>
              <a:t>1- minute </a:t>
            </a:r>
            <a:r>
              <a:rPr lang="en-GB" dirty="0"/>
              <a:t>long turn and a follow </a:t>
            </a:r>
            <a:r>
              <a:rPr lang="en-GB" dirty="0" smtClean="0"/>
              <a:t>up </a:t>
            </a:r>
            <a:r>
              <a:rPr lang="en-US" dirty="0" smtClean="0"/>
              <a:t>discussion</a:t>
            </a:r>
            <a:r>
              <a:rPr lang="en-US" dirty="0"/>
              <a:t>.</a:t>
            </a:r>
          </a:p>
          <a:p>
            <a:endParaRPr lang="en-GB" b="1" dirty="0" smtClean="0"/>
          </a:p>
          <a:p>
            <a:r>
              <a:rPr lang="en-GB" b="1" dirty="0" smtClean="0"/>
              <a:t>Marks </a:t>
            </a:r>
            <a:r>
              <a:rPr lang="en-GB" b="1" dirty="0"/>
              <a:t>Candidates are assessed on </a:t>
            </a:r>
            <a:r>
              <a:rPr lang="en-GB" b="1" dirty="0" smtClean="0"/>
              <a:t>their </a:t>
            </a:r>
            <a:r>
              <a:rPr lang="en-US" dirty="0" smtClean="0"/>
              <a:t>performance </a:t>
            </a:r>
            <a:r>
              <a:rPr lang="en-US" dirty="0"/>
              <a:t>throughout the test.</a:t>
            </a:r>
          </a:p>
          <a:p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are a total of 25 marks </a:t>
            </a:r>
            <a:r>
              <a:rPr lang="en-GB" dirty="0" smtClean="0"/>
              <a:t>for Paper </a:t>
            </a:r>
            <a:r>
              <a:rPr lang="en-GB" dirty="0"/>
              <a:t>3, making 25% of the </a:t>
            </a:r>
            <a:r>
              <a:rPr lang="en-GB" dirty="0" smtClean="0"/>
              <a:t>total score </a:t>
            </a:r>
            <a:r>
              <a:rPr lang="en-GB" dirty="0"/>
              <a:t>for the whole examination.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/>
              <a:t>Part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Each </a:t>
            </a:r>
            <a:r>
              <a:rPr lang="en-GB" b="1" dirty="0"/>
              <a:t>candidate interacts with the interlocutor</a:t>
            </a:r>
            <a:r>
              <a:rPr lang="en-GB" b="1" dirty="0" smtClean="0"/>
              <a:t>. </a:t>
            </a:r>
            <a:endParaRPr lang="en-GB" b="1" dirty="0"/>
          </a:p>
          <a:p>
            <a:r>
              <a:rPr lang="en-GB" b="1" dirty="0" smtClean="0"/>
              <a:t>The </a:t>
            </a:r>
            <a:r>
              <a:rPr lang="en-GB" b="1" dirty="0"/>
              <a:t>interlocutor asks the candidates </a:t>
            </a:r>
            <a:r>
              <a:rPr lang="en-GB" b="1" dirty="0" smtClean="0"/>
              <a:t>questions </a:t>
            </a:r>
            <a:r>
              <a:rPr lang="en-GB" dirty="0" smtClean="0"/>
              <a:t>in </a:t>
            </a:r>
            <a:r>
              <a:rPr lang="en-GB" dirty="0"/>
              <a:t>turn, using standardised questions.</a:t>
            </a:r>
          </a:p>
          <a:p>
            <a:r>
              <a:rPr lang="en-GB" b="1" dirty="0"/>
              <a:t>Focus Giving information of a factual, personal kind.</a:t>
            </a:r>
          </a:p>
          <a:p>
            <a:r>
              <a:rPr lang="en-GB" dirty="0"/>
              <a:t>The candidates respond to questions </a:t>
            </a:r>
            <a:r>
              <a:rPr lang="en-GB" dirty="0" smtClean="0"/>
              <a:t>about present </a:t>
            </a:r>
            <a:r>
              <a:rPr lang="en-GB" dirty="0"/>
              <a:t>circumstances, past experiences </a:t>
            </a:r>
            <a:r>
              <a:rPr lang="en-GB" dirty="0" smtClean="0"/>
              <a:t>and </a:t>
            </a:r>
            <a:r>
              <a:rPr lang="en-US" dirty="0" smtClean="0"/>
              <a:t>future </a:t>
            </a:r>
            <a:r>
              <a:rPr lang="en-US" dirty="0"/>
              <a:t>plans.</a:t>
            </a:r>
          </a:p>
          <a:p>
            <a:r>
              <a:rPr lang="en-US" b="1" dirty="0"/>
              <a:t>Timing 2–3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Task </a:t>
            </a:r>
            <a:r>
              <a:rPr lang="en-GB" b="1" dirty="0"/>
              <a:t>type Simulated situation. Candidates interact </a:t>
            </a:r>
            <a:r>
              <a:rPr lang="en-GB" b="1" dirty="0" smtClean="0"/>
              <a:t>with </a:t>
            </a:r>
            <a:r>
              <a:rPr lang="en-US" b="1" dirty="0" smtClean="0"/>
              <a:t>and </a:t>
            </a:r>
            <a:r>
              <a:rPr lang="en-US" b="1" dirty="0"/>
              <a:t>format each other.</a:t>
            </a:r>
          </a:p>
          <a:p>
            <a:r>
              <a:rPr lang="en-GB" dirty="0"/>
              <a:t>Visual stimulus is given to the candidates </a:t>
            </a:r>
            <a:r>
              <a:rPr lang="en-GB" dirty="0" smtClean="0"/>
              <a:t>to aid </a:t>
            </a:r>
            <a:r>
              <a:rPr lang="en-GB" dirty="0"/>
              <a:t>the discussion task. The interlocutor </a:t>
            </a:r>
            <a:r>
              <a:rPr lang="en-GB" dirty="0" smtClean="0"/>
              <a:t>sets up </a:t>
            </a:r>
            <a:r>
              <a:rPr lang="en-GB" dirty="0"/>
              <a:t>the activity using a standardised rubric.</a:t>
            </a:r>
          </a:p>
          <a:p>
            <a:r>
              <a:rPr lang="en-GB" b="1" dirty="0"/>
              <a:t>Focus Using functional language to make </a:t>
            </a:r>
            <a:r>
              <a:rPr lang="en-GB" b="1" dirty="0" smtClean="0"/>
              <a:t>and </a:t>
            </a:r>
            <a:r>
              <a:rPr lang="en-GB" dirty="0" smtClean="0"/>
              <a:t>respond </a:t>
            </a:r>
            <a:r>
              <a:rPr lang="en-GB" dirty="0"/>
              <a:t>to suggestions, discuss alternatives</a:t>
            </a:r>
            <a:r>
              <a:rPr lang="en-GB" dirty="0" smtClean="0"/>
              <a:t>, </a:t>
            </a:r>
            <a:r>
              <a:rPr lang="en-US" dirty="0" smtClean="0"/>
              <a:t>make </a:t>
            </a:r>
            <a:r>
              <a:rPr lang="en-US" dirty="0"/>
              <a:t>recommendations and </a:t>
            </a:r>
            <a:r>
              <a:rPr lang="en-US" dirty="0" smtClean="0"/>
              <a:t>negotiate agreement</a:t>
            </a:r>
            <a:r>
              <a:rPr lang="en-US" dirty="0"/>
              <a:t>.</a:t>
            </a:r>
          </a:p>
          <a:p>
            <a:r>
              <a:rPr lang="en-US" b="1" dirty="0"/>
              <a:t>Timing 2–3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Task </a:t>
            </a:r>
            <a:r>
              <a:rPr lang="en-US" b="1" dirty="0"/>
              <a:t>type Extended turn.</a:t>
            </a:r>
          </a:p>
          <a:p>
            <a:r>
              <a:rPr lang="en-GB" b="1" dirty="0" smtClean="0"/>
              <a:t>A </a:t>
            </a:r>
            <a:r>
              <a:rPr lang="en-GB" b="1" dirty="0"/>
              <a:t>colour photograph is given to each </a:t>
            </a:r>
            <a:r>
              <a:rPr lang="en-GB" b="1" dirty="0" smtClean="0"/>
              <a:t>candidate </a:t>
            </a:r>
            <a:r>
              <a:rPr lang="en-GB" dirty="0" smtClean="0"/>
              <a:t>in </a:t>
            </a:r>
            <a:r>
              <a:rPr lang="en-GB" dirty="0"/>
              <a:t>turn and they are asked to talk about it </a:t>
            </a:r>
            <a:r>
              <a:rPr lang="en-GB" dirty="0" smtClean="0"/>
              <a:t>for approximately </a:t>
            </a:r>
            <a:r>
              <a:rPr lang="en-GB" dirty="0"/>
              <a:t>a minute. Both </a:t>
            </a:r>
            <a:r>
              <a:rPr lang="en-GB" dirty="0" smtClean="0"/>
              <a:t>photographs relate </a:t>
            </a:r>
            <a:r>
              <a:rPr lang="en-GB" dirty="0"/>
              <a:t>to the same topic.</a:t>
            </a:r>
          </a:p>
          <a:p>
            <a:r>
              <a:rPr lang="en-GB" b="1" dirty="0"/>
              <a:t>Focus Describing photographs and </a:t>
            </a:r>
            <a:r>
              <a:rPr lang="en-GB" b="1" dirty="0" smtClean="0"/>
              <a:t>managing </a:t>
            </a:r>
            <a:r>
              <a:rPr lang="en-GB" dirty="0" smtClean="0"/>
              <a:t>discourse</a:t>
            </a:r>
            <a:r>
              <a:rPr lang="en-GB" dirty="0"/>
              <a:t>, using appropriate vocabulary, in </a:t>
            </a:r>
            <a:r>
              <a:rPr lang="en-GB" dirty="0" smtClean="0"/>
              <a:t>a </a:t>
            </a:r>
            <a:r>
              <a:rPr lang="en-US" dirty="0" smtClean="0"/>
              <a:t>longer </a:t>
            </a:r>
            <a:r>
              <a:rPr lang="en-US" dirty="0"/>
              <a:t>turn.</a:t>
            </a:r>
          </a:p>
          <a:p>
            <a:r>
              <a:rPr lang="en-US" b="1" dirty="0"/>
              <a:t>Timing 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Task type General conversation. Candidates interact </a:t>
            </a:r>
            <a:r>
              <a:rPr lang="en-GB" b="1" dirty="0" smtClean="0"/>
              <a:t>with</a:t>
            </a:r>
            <a:r>
              <a:rPr lang="en-US" b="1" dirty="0" smtClean="0"/>
              <a:t>each </a:t>
            </a:r>
            <a:r>
              <a:rPr lang="en-US" b="1" dirty="0"/>
              <a:t>other.</a:t>
            </a:r>
          </a:p>
          <a:p>
            <a:r>
              <a:rPr lang="en-GB" dirty="0"/>
              <a:t>The topic of the conversation develops </a:t>
            </a:r>
            <a:r>
              <a:rPr lang="en-GB" dirty="0" smtClean="0"/>
              <a:t>the theme </a:t>
            </a:r>
            <a:r>
              <a:rPr lang="en-GB" dirty="0"/>
              <a:t>established in Part 3.</a:t>
            </a:r>
          </a:p>
          <a:p>
            <a:r>
              <a:rPr lang="en-GB" dirty="0"/>
              <a:t>The interlocutor sets up the activity using </a:t>
            </a:r>
            <a:r>
              <a:rPr lang="en-GB" dirty="0" smtClean="0"/>
              <a:t>a </a:t>
            </a:r>
            <a:r>
              <a:rPr lang="en-US" dirty="0" err="1" smtClean="0"/>
              <a:t>standardised</a:t>
            </a:r>
            <a:r>
              <a:rPr lang="en-US" dirty="0" smtClean="0"/>
              <a:t> </a:t>
            </a:r>
            <a:r>
              <a:rPr lang="en-US" dirty="0"/>
              <a:t>rubric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GB" b="1" dirty="0"/>
              <a:t>Focus The candidates talk together about </a:t>
            </a:r>
            <a:r>
              <a:rPr lang="en-GB" b="1" dirty="0" smtClean="0"/>
              <a:t>their </a:t>
            </a:r>
            <a:r>
              <a:rPr lang="en-US" dirty="0" smtClean="0"/>
              <a:t>opinions</a:t>
            </a:r>
            <a:r>
              <a:rPr lang="en-US" dirty="0"/>
              <a:t>, likes/dislikes, preferences</a:t>
            </a:r>
            <a:r>
              <a:rPr lang="en-US" dirty="0" smtClean="0"/>
              <a:t>, experiences</a:t>
            </a:r>
            <a:r>
              <a:rPr lang="en-US" dirty="0"/>
              <a:t>, habits, etc.</a:t>
            </a:r>
          </a:p>
          <a:p>
            <a:r>
              <a:rPr lang="en-US" b="1" dirty="0"/>
              <a:t>Timing 3 minutes.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http://juansebastianbach.weebly.com/index.html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Wednesday      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Mock </a:t>
            </a:r>
            <a:r>
              <a:rPr lang="en-US" dirty="0" smtClean="0"/>
              <a:t>Exam</a:t>
            </a:r>
          </a:p>
          <a:p>
            <a:endParaRPr lang="en-US" dirty="0" smtClean="0"/>
          </a:p>
          <a:p>
            <a:r>
              <a:rPr lang="en-US" dirty="0" smtClean="0"/>
              <a:t>Friday                </a:t>
            </a:r>
            <a:r>
              <a:rPr lang="en-US" dirty="0" smtClean="0"/>
              <a:t>		 </a:t>
            </a:r>
            <a:r>
              <a:rPr lang="en-US" dirty="0" smtClean="0"/>
              <a:t>Parents’ meeting</a:t>
            </a:r>
          </a:p>
          <a:p>
            <a:endParaRPr lang="en-US" dirty="0" smtClean="0"/>
          </a:p>
          <a:p>
            <a:r>
              <a:rPr lang="en-US" dirty="0" smtClean="0"/>
              <a:t>Inscription Deadline           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March </a:t>
            </a:r>
          </a:p>
          <a:p>
            <a:endParaRPr lang="en-US" dirty="0" smtClean="0"/>
          </a:p>
          <a:p>
            <a:r>
              <a:rPr lang="en-US" dirty="0" smtClean="0"/>
              <a:t>Application        </a:t>
            </a:r>
            <a:r>
              <a:rPr lang="en-US" dirty="0" smtClean="0"/>
              <a:t>	</a:t>
            </a:r>
            <a:r>
              <a:rPr lang="en-US" dirty="0" smtClean="0"/>
              <a:t>	  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Cambridge English: Preliminary,</a:t>
            </a:r>
            <a:r>
              <a:rPr lang="en-US" dirty="0" smtClean="0"/>
              <a:t> also known as </a:t>
            </a:r>
            <a:r>
              <a:rPr lang="en-US" i="1" dirty="0" smtClean="0"/>
              <a:t>Preliminary English Test (PET)</a:t>
            </a:r>
            <a:r>
              <a:rPr lang="en-US" dirty="0" smtClean="0"/>
              <a:t>, is an intermediate level qualification.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shows you are able to use your English language skills for work, study and travel.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</a:p>
          <a:p>
            <a:endParaRPr lang="en-US" dirty="0" smtClean="0"/>
          </a:p>
          <a:p>
            <a:r>
              <a:rPr lang="en-US" dirty="0" smtClean="0"/>
              <a:t>http://www.cambridgeenglish.org/exams-and-qualifications/preliminary/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1"/>
          <a:ext cx="8229600" cy="64636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6934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Paper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Content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Time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Weighting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Reading &amp; Writing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/>
                        <a:t>Reading has 5 parts/35 questions; Writing has 3 parts/7 questions.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1 hour 30 minutes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50%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416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Listening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4 parts/25 questions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u="none" strike="noStrike" dirty="0"/>
                        <a:t>About 30 minutes (inc. 6 minutes' transfer time)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26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Speaking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4 parts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/>
                        <a:t>10-12 minutes per pair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25%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9348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Paper 1 Reading/Writing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 smtClean="0"/>
              <a:t>1 </a:t>
            </a:r>
            <a:r>
              <a:rPr lang="en-GB" b="1" dirty="0"/>
              <a:t>hour 30 minutes </a:t>
            </a:r>
            <a:endParaRPr lang="en-GB" b="1" dirty="0" smtClean="0"/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Reading</a:t>
            </a:r>
            <a:endParaRPr lang="en-GB" b="1" dirty="0"/>
          </a:p>
          <a:p>
            <a:endParaRPr lang="en-GB" dirty="0" smtClean="0"/>
          </a:p>
          <a:p>
            <a:r>
              <a:rPr lang="en-GB" dirty="0" smtClean="0"/>
              <a:t>Five </a:t>
            </a:r>
            <a:r>
              <a:rPr lang="en-GB" dirty="0"/>
              <a:t>parts test a range of </a:t>
            </a:r>
            <a:r>
              <a:rPr lang="en-GB" dirty="0" smtClean="0"/>
              <a:t>reading skills </a:t>
            </a:r>
            <a:r>
              <a:rPr lang="en-GB" dirty="0"/>
              <a:t>with a variety of texts</a:t>
            </a:r>
            <a:r>
              <a:rPr lang="en-GB" dirty="0" smtClean="0"/>
              <a:t>, ranging </a:t>
            </a:r>
            <a:r>
              <a:rPr lang="en-GB" dirty="0"/>
              <a:t>from very short notices </a:t>
            </a:r>
            <a:r>
              <a:rPr lang="en-GB" dirty="0" smtClean="0"/>
              <a:t>to </a:t>
            </a:r>
            <a:r>
              <a:rPr lang="en-US" dirty="0" smtClean="0"/>
              <a:t>longer </a:t>
            </a:r>
            <a:r>
              <a:rPr lang="en-US" dirty="0"/>
              <a:t>continuous texts.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Writing</a:t>
            </a:r>
            <a:endParaRPr lang="en-US" b="1" dirty="0"/>
          </a:p>
          <a:p>
            <a:endParaRPr lang="en-GB" dirty="0" smtClean="0"/>
          </a:p>
          <a:p>
            <a:r>
              <a:rPr lang="en-GB" dirty="0" smtClean="0"/>
              <a:t>Three </a:t>
            </a:r>
            <a:r>
              <a:rPr lang="en-GB" dirty="0"/>
              <a:t>parts test a range of </a:t>
            </a:r>
            <a:r>
              <a:rPr lang="en-GB" dirty="0" smtClean="0"/>
              <a:t>writing </a:t>
            </a:r>
            <a:r>
              <a:rPr lang="en-US" dirty="0" smtClean="0"/>
              <a:t>skills</a:t>
            </a:r>
            <a:r>
              <a:rPr lang="en-US" dirty="0"/>
              <a:t>.</a:t>
            </a:r>
          </a:p>
          <a:p>
            <a:r>
              <a:rPr lang="en-GB" dirty="0"/>
              <a:t>Assessment of candidates’ ability to </a:t>
            </a:r>
            <a:r>
              <a:rPr lang="en-GB" dirty="0" smtClean="0"/>
              <a:t>understand the </a:t>
            </a:r>
            <a:r>
              <a:rPr lang="en-GB" dirty="0"/>
              <a:t>meaning of written English at word, phrase</a:t>
            </a:r>
            <a:r>
              <a:rPr lang="en-GB" dirty="0" smtClean="0"/>
              <a:t>, sentence</a:t>
            </a:r>
            <a:r>
              <a:rPr lang="en-GB" dirty="0"/>
              <a:t>, paragraph and whole text level.</a:t>
            </a:r>
          </a:p>
          <a:p>
            <a:r>
              <a:rPr lang="en-GB" dirty="0"/>
              <a:t>Assessment of candidates’ ability to </a:t>
            </a:r>
            <a:r>
              <a:rPr lang="en-GB" dirty="0" smtClean="0"/>
              <a:t>produce straightforward </a:t>
            </a:r>
            <a:r>
              <a:rPr lang="en-GB" dirty="0"/>
              <a:t>written English, ranging </a:t>
            </a:r>
            <a:r>
              <a:rPr lang="en-GB" dirty="0" smtClean="0"/>
              <a:t>from </a:t>
            </a:r>
            <a:r>
              <a:rPr lang="en-US" dirty="0" smtClean="0"/>
              <a:t>producing </a:t>
            </a:r>
            <a:r>
              <a:rPr lang="en-US" dirty="0"/>
              <a:t>variations on simple sentences </a:t>
            </a:r>
            <a:r>
              <a:rPr lang="en-US" dirty="0" smtClean="0"/>
              <a:t>to pieces </a:t>
            </a:r>
            <a:r>
              <a:rPr lang="en-US" dirty="0"/>
              <a:t>of continuous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Candidates </a:t>
            </a:r>
            <a:r>
              <a:rPr lang="en-GB" dirty="0"/>
              <a:t>should be able to understand public notices </a:t>
            </a:r>
            <a:r>
              <a:rPr lang="en-GB" dirty="0" smtClean="0"/>
              <a:t>and signs</a:t>
            </a:r>
            <a:r>
              <a:rPr lang="en-GB" dirty="0"/>
              <a:t>; read short texts of a factual nature and </a:t>
            </a:r>
            <a:r>
              <a:rPr lang="en-GB" dirty="0" smtClean="0"/>
              <a:t>show understanding </a:t>
            </a:r>
            <a:r>
              <a:rPr lang="en-GB" dirty="0"/>
              <a:t>of the content; demonstrate understanding </a:t>
            </a:r>
            <a:r>
              <a:rPr lang="en-GB" dirty="0" smtClean="0"/>
              <a:t>of the </a:t>
            </a:r>
            <a:r>
              <a:rPr lang="en-GB" dirty="0"/>
              <a:t>structure of the language as it is used to express notions </a:t>
            </a:r>
            <a:r>
              <a:rPr lang="en-GB" dirty="0" smtClean="0"/>
              <a:t>of </a:t>
            </a:r>
            <a:r>
              <a:rPr lang="en-US" dirty="0" smtClean="0"/>
              <a:t>relative </a:t>
            </a:r>
            <a:r>
              <a:rPr lang="en-US" dirty="0"/>
              <a:t>time, space, possession, etc.; scan factual material </a:t>
            </a:r>
            <a:r>
              <a:rPr lang="en-US" dirty="0" smtClean="0"/>
              <a:t>for </a:t>
            </a:r>
            <a:r>
              <a:rPr lang="en-GB" dirty="0" smtClean="0"/>
              <a:t>information </a:t>
            </a:r>
            <a:r>
              <a:rPr lang="en-GB" dirty="0"/>
              <a:t>in order to perform relevant tasks, </a:t>
            </a:r>
            <a:r>
              <a:rPr lang="en-GB" dirty="0" smtClean="0"/>
              <a:t>disregarding redundant </a:t>
            </a:r>
            <a:r>
              <a:rPr lang="en-GB" dirty="0"/>
              <a:t>or irrelevant material; read texts of an </a:t>
            </a:r>
            <a:r>
              <a:rPr lang="en-GB" dirty="0" smtClean="0"/>
              <a:t>imaginative or </a:t>
            </a:r>
            <a:r>
              <a:rPr lang="en-GB" dirty="0"/>
              <a:t>emotional character and appreciate the central sense of </a:t>
            </a:r>
            <a:r>
              <a:rPr lang="en-GB" dirty="0" smtClean="0"/>
              <a:t>the text</a:t>
            </a:r>
            <a:r>
              <a:rPr lang="en-GB" dirty="0"/>
              <a:t>, the attitude of the writer to the material and the effect </a:t>
            </a:r>
            <a:r>
              <a:rPr lang="en-GB" dirty="0" smtClean="0"/>
              <a:t>it is </a:t>
            </a:r>
            <a:r>
              <a:rPr lang="en-GB" dirty="0"/>
              <a:t>intended to have on the reader.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Candidates </a:t>
            </a:r>
            <a:r>
              <a:rPr lang="en-GB" dirty="0"/>
              <a:t>should be able to give information, report events</a:t>
            </a:r>
            <a:r>
              <a:rPr lang="en-GB" dirty="0" smtClean="0"/>
              <a:t>, and </a:t>
            </a:r>
            <a:r>
              <a:rPr lang="en-GB" dirty="0"/>
              <a:t>describe people, objects and places as well as </a:t>
            </a:r>
            <a:r>
              <a:rPr lang="en-GB" dirty="0" smtClean="0"/>
              <a:t>convey reactions </a:t>
            </a:r>
            <a:r>
              <a:rPr lang="en-GB" dirty="0"/>
              <a:t>to situations, express hopes, regrets, pleasure,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Paper 2 Listening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30 </a:t>
            </a:r>
            <a:r>
              <a:rPr lang="en-GB" b="1" dirty="0"/>
              <a:t>minutes (approx.) </a:t>
            </a:r>
            <a:r>
              <a:rPr lang="en-GB" b="1" dirty="0" smtClean="0"/>
              <a:t> 25 Questions</a:t>
            </a:r>
          </a:p>
          <a:p>
            <a:endParaRPr lang="en-GB" dirty="0" smtClean="0"/>
          </a:p>
          <a:p>
            <a:r>
              <a:rPr lang="en-GB" dirty="0" smtClean="0"/>
              <a:t>Four </a:t>
            </a:r>
            <a:r>
              <a:rPr lang="en-GB" dirty="0"/>
              <a:t>parts ranging from </a:t>
            </a:r>
            <a:r>
              <a:rPr lang="en-GB" dirty="0" smtClean="0"/>
              <a:t>short </a:t>
            </a:r>
            <a:r>
              <a:rPr lang="en-US" dirty="0" smtClean="0"/>
              <a:t>exchanges </a:t>
            </a:r>
            <a:r>
              <a:rPr lang="en-US" dirty="0"/>
              <a:t>to longer dialogues </a:t>
            </a:r>
            <a:r>
              <a:rPr lang="en-US" dirty="0" smtClean="0"/>
              <a:t>and monologues.</a:t>
            </a:r>
          </a:p>
          <a:p>
            <a:endParaRPr lang="en-US" dirty="0"/>
          </a:p>
          <a:p>
            <a:r>
              <a:rPr lang="en-GB" dirty="0"/>
              <a:t>Assessment of candidates’ ability to </a:t>
            </a:r>
            <a:r>
              <a:rPr lang="en-GB" dirty="0" smtClean="0"/>
              <a:t>understand dialogues </a:t>
            </a:r>
            <a:r>
              <a:rPr lang="en-GB" dirty="0"/>
              <a:t>and monologues in both informal </a:t>
            </a:r>
            <a:r>
              <a:rPr lang="en-GB" dirty="0" smtClean="0"/>
              <a:t>and neutral </a:t>
            </a:r>
            <a:r>
              <a:rPr lang="en-GB" dirty="0"/>
              <a:t>settings on a range of everyday topics.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Candidates </a:t>
            </a:r>
            <a:r>
              <a:rPr lang="en-GB" dirty="0"/>
              <a:t>should be able to understand and respond </a:t>
            </a:r>
            <a:r>
              <a:rPr lang="en-GB" dirty="0" smtClean="0"/>
              <a:t>to public </a:t>
            </a:r>
            <a:r>
              <a:rPr lang="en-GB" dirty="0"/>
              <a:t>announcements; to show precise understanding </a:t>
            </a:r>
            <a:r>
              <a:rPr lang="en-GB" dirty="0" smtClean="0"/>
              <a:t>of short </a:t>
            </a:r>
            <a:r>
              <a:rPr lang="en-GB" dirty="0"/>
              <a:t>factual utterances and to make identifications on </a:t>
            </a:r>
            <a:r>
              <a:rPr lang="en-GB" dirty="0" smtClean="0"/>
              <a:t>the basis </a:t>
            </a:r>
            <a:r>
              <a:rPr lang="en-GB" dirty="0"/>
              <a:t>of these; to extract information of a factual </a:t>
            </a:r>
            <a:r>
              <a:rPr lang="en-GB" dirty="0" smtClean="0"/>
              <a:t>nature (</a:t>
            </a:r>
            <a:r>
              <a:rPr lang="en-GB" dirty="0"/>
              <a:t>times, dates, etc.) from speech which will </a:t>
            </a:r>
            <a:r>
              <a:rPr lang="en-GB" dirty="0" smtClean="0"/>
              <a:t>contain redundancies </a:t>
            </a:r>
            <a:r>
              <a:rPr lang="en-GB" dirty="0"/>
              <a:t>and language outside the defined limits of PET</a:t>
            </a:r>
            <a:r>
              <a:rPr lang="en-GB" dirty="0" smtClean="0"/>
              <a:t>; to </a:t>
            </a:r>
            <a:r>
              <a:rPr lang="en-GB" dirty="0"/>
              <a:t>understand the sense </a:t>
            </a:r>
            <a:r>
              <a:rPr lang="en-GB" dirty="0" smtClean="0"/>
              <a:t>of </a:t>
            </a:r>
            <a:r>
              <a:rPr lang="en-GB" dirty="0"/>
              <a:t>a dialogue and show </a:t>
            </a:r>
            <a:r>
              <a:rPr lang="en-GB" dirty="0" smtClean="0"/>
              <a:t>appreciation of </a:t>
            </a:r>
            <a:r>
              <a:rPr lang="en-GB" dirty="0"/>
              <a:t>the attitudes and intentions of the speakers.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Candidates indicate answers </a:t>
            </a:r>
            <a:r>
              <a:rPr lang="en-US" dirty="0" smtClean="0"/>
              <a:t>either </a:t>
            </a:r>
            <a:r>
              <a:rPr lang="en-GB" dirty="0" smtClean="0"/>
              <a:t>by </a:t>
            </a:r>
            <a:r>
              <a:rPr lang="en-GB" dirty="0"/>
              <a:t>shading lozenges (Parts 1, 2 </a:t>
            </a:r>
            <a:r>
              <a:rPr lang="en-GB" dirty="0" smtClean="0"/>
              <a:t>and 4</a:t>
            </a:r>
            <a:r>
              <a:rPr lang="en-GB" dirty="0"/>
              <a:t>) or writing answers (Part 3) on </a:t>
            </a:r>
            <a:r>
              <a:rPr lang="en-GB" dirty="0" smtClean="0"/>
              <a:t>an </a:t>
            </a:r>
            <a:r>
              <a:rPr lang="en-US" dirty="0" smtClean="0"/>
              <a:t>answer </a:t>
            </a:r>
            <a:r>
              <a:rPr lang="en-US" dirty="0"/>
              <a:t>sheet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GB" dirty="0"/>
              <a:t>Candidates record their answers </a:t>
            </a:r>
            <a:r>
              <a:rPr lang="en-GB" dirty="0" smtClean="0"/>
              <a:t>on the </a:t>
            </a:r>
            <a:r>
              <a:rPr lang="en-GB" dirty="0"/>
              <a:t>question paper as they listen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They are then given 6 minutes at </a:t>
            </a:r>
            <a:r>
              <a:rPr lang="en-GB" dirty="0" smtClean="0"/>
              <a:t>the end </a:t>
            </a:r>
            <a:r>
              <a:rPr lang="en-GB" dirty="0"/>
              <a:t>of the test to copy these on </a:t>
            </a:r>
            <a:r>
              <a:rPr lang="en-GB" dirty="0" smtClean="0"/>
              <a:t>to </a:t>
            </a:r>
            <a:r>
              <a:rPr lang="en-US" dirty="0" smtClean="0"/>
              <a:t>the </a:t>
            </a:r>
            <a:r>
              <a:rPr lang="en-US" dirty="0"/>
              <a:t>answer sheet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0F23-E286-4C58-9CCE-9069745DDC4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PET Examination OVERVIEW</vt:lpstr>
      <vt:lpstr>Overview</vt:lpstr>
      <vt:lpstr>Slide 3</vt:lpstr>
      <vt:lpstr>Paper 1 Reading/Writing</vt:lpstr>
      <vt:lpstr>Reading</vt:lpstr>
      <vt:lpstr>Writing</vt:lpstr>
      <vt:lpstr>Paper 2 Listening</vt:lpstr>
      <vt:lpstr>Listening</vt:lpstr>
      <vt:lpstr>Process</vt:lpstr>
      <vt:lpstr>Process continued</vt:lpstr>
      <vt:lpstr>Paper 3 Speaking</vt:lpstr>
      <vt:lpstr>Speaking</vt:lpstr>
      <vt:lpstr>GENERAL DESCRIPTION</vt:lpstr>
      <vt:lpstr> Part 1</vt:lpstr>
      <vt:lpstr>Part 2</vt:lpstr>
      <vt:lpstr>Part 3</vt:lpstr>
      <vt:lpstr>Part 4</vt:lpstr>
      <vt:lpstr>http://juansebastianbach.weebly.com/index.html</vt:lpstr>
      <vt:lpstr>Intended Schedule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OVERVIEW</dc:title>
  <dc:creator>john</dc:creator>
  <cp:lastModifiedBy> </cp:lastModifiedBy>
  <cp:revision>12</cp:revision>
  <dcterms:created xsi:type="dcterms:W3CDTF">2010-04-26T00:02:50Z</dcterms:created>
  <dcterms:modified xsi:type="dcterms:W3CDTF">2013-03-03T20:53:36Z</dcterms:modified>
</cp:coreProperties>
</file>